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91"/>
    <p:restoredTop sz="96918"/>
  </p:normalViewPr>
  <p:slideViewPr>
    <p:cSldViewPr snapToGrid="0" snapToObjects="1">
      <p:cViewPr varScale="1">
        <p:scale>
          <a:sx n="181" d="100"/>
          <a:sy n="181" d="100"/>
        </p:scale>
        <p:origin x="184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7DC88A-500D-F442-96F9-A4B6CA3CC325}" type="datetimeFigureOut">
              <a:rPr lang="en-US" smtClean="0"/>
              <a:t>8/3/21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4A4EDF-E319-F944-BED5-E90167AA8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641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4A4EDF-E319-F944-BED5-E90167AA87F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305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207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F14F-E299-D140-9B73-6501AF3323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1CB662-7F0C-514B-A5A8-F5A7A20D1B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336B2-0BB1-6C4F-9B08-BEEDECECF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5F86A-F5A8-E541-838B-5965FD9CF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9EA70-3C59-5C48-8196-E211ECD46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48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D42B8-77E9-3F49-A3E0-3C8D115B9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45116A-0548-FA49-A35B-C006FCCDD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A85B39-B91D-714D-8861-47D2037B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2862D-CE31-034E-81BE-37033C51A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9C098-2C4B-0F42-8355-E8C2D4B1A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91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9C9F1F-916B-084A-B472-2273DDEE3B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02FC7E-FE34-1A48-A493-9914BAFF3F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6AD5D-2C9D-1049-9573-CEDFA731B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73CC3-4BB6-1C45-AC25-95ECE8669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D1187-09CB-DA48-976D-630EF9598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225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9600" y="5993081"/>
            <a:ext cx="10972800" cy="302896"/>
          </a:xfrm>
          <a:prstGeom prst="rect">
            <a:avLst/>
          </a:prstGeom>
        </p:spPr>
        <p:txBody>
          <a:bodyPr/>
          <a:lstStyle>
            <a:lvl1pPr marL="0" indent="0" algn="ctr" defTabSz="375603">
              <a:lnSpc>
                <a:spcPct val="100000"/>
              </a:lnSpc>
              <a:spcBef>
                <a:spcPts val="0"/>
              </a:spcBef>
              <a:buSzTx/>
              <a:buNone/>
              <a:defRPr sz="1365" spc="-14"/>
            </a:lvl1pPr>
          </a:lstStyle>
          <a:p>
            <a:r>
              <a:t>Author and Date</a:t>
            </a:r>
          </a:p>
        </p:txBody>
      </p:sp>
      <p:sp>
        <p:nvSpPr>
          <p:cNvPr id="1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09600" y="1771650"/>
            <a:ext cx="10972800" cy="2133600"/>
          </a:xfrm>
          <a:prstGeom prst="rect">
            <a:avLst/>
          </a:prstGeom>
        </p:spPr>
        <p:txBody>
          <a:bodyPr anchor="b"/>
          <a:lstStyle>
            <a:lvl1pPr>
              <a:defRPr sz="6400" spc="-64"/>
            </a:lvl1pPr>
          </a:lstStyle>
          <a:p>
            <a:r>
              <a:t>Presentation Title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9600" y="3783790"/>
            <a:ext cx="10972800" cy="1125297"/>
          </a:xfrm>
          <a:prstGeom prst="rect">
            <a:avLst/>
          </a:prstGeom>
        </p:spPr>
        <p:txBody>
          <a:bodyPr/>
          <a:lstStyle>
            <a:lvl1pPr marL="0" indent="0" algn="ctr" defTabSz="412750">
              <a:lnSpc>
                <a:spcPct val="100000"/>
              </a:lnSpc>
              <a:spcBef>
                <a:spcPts val="0"/>
              </a:spcBef>
              <a:buSzTx/>
              <a:buNone/>
              <a:defRPr sz="3000" spc="-30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1pPr>
            <a:lvl2pPr marL="0" indent="228600" algn="ctr" defTabSz="412750">
              <a:lnSpc>
                <a:spcPct val="100000"/>
              </a:lnSpc>
              <a:spcBef>
                <a:spcPts val="0"/>
              </a:spcBef>
              <a:buSzTx/>
              <a:buNone/>
              <a:defRPr sz="3000" spc="-30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2pPr>
            <a:lvl3pPr marL="0" indent="457200" algn="ctr" defTabSz="412750">
              <a:lnSpc>
                <a:spcPct val="100000"/>
              </a:lnSpc>
              <a:spcBef>
                <a:spcPts val="0"/>
              </a:spcBef>
              <a:buSzTx/>
              <a:buNone/>
              <a:defRPr sz="3000" spc="-30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3pPr>
            <a:lvl4pPr marL="0" indent="685800" algn="ctr" defTabSz="412750">
              <a:lnSpc>
                <a:spcPct val="100000"/>
              </a:lnSpc>
              <a:spcBef>
                <a:spcPts val="0"/>
              </a:spcBef>
              <a:buSzTx/>
              <a:buNone/>
              <a:defRPr sz="3000" spc="-30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4pPr>
            <a:lvl5pPr marL="0" indent="914400" algn="ctr" defTabSz="412750">
              <a:lnSpc>
                <a:spcPct val="100000"/>
              </a:lnSpc>
              <a:spcBef>
                <a:spcPts val="0"/>
              </a:spcBef>
              <a:buSzTx/>
              <a:buNone/>
              <a:defRPr sz="3000" spc="-30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000750" y="6350000"/>
            <a:ext cx="194311" cy="21463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3575E7-78FC-2348-9D3F-C6E888A8C89E}"/>
              </a:ext>
            </a:extLst>
          </p:cNvPr>
          <p:cNvSpPr txBox="1"/>
          <p:nvPr userDrawn="1"/>
        </p:nvSpPr>
        <p:spPr>
          <a:xfrm>
            <a:off x="272494" y="6639923"/>
            <a:ext cx="51361" cy="2174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400" tIns="25400" rIns="25400" bIns="25400" numCol="1" spcCol="38100" rtlCol="0" anchor="ctr">
            <a:spAutoFit/>
          </a:bodyPr>
          <a:lstStyle/>
          <a:p>
            <a:pPr marL="0" marR="0" indent="0" algn="ctr" defTabSz="12192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78098498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D6892-DE25-F048-B2D6-00687CBAB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C8CC4-5880-1645-A6B5-8F20F5B7E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EDE155-E62C-9F46-A622-86385E59E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A51F8-C500-944E-B15A-614E4222B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517CD-C1DF-AD41-80F5-671A1532E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24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4D67E-E323-F94C-8376-BABA479B4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C745E6-BD40-6C41-9212-D8E539499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ECDE1-0C79-154F-B2DE-1A08211C2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3BBCD-9E4E-854A-BBF2-8919DD7D0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AFF9D-28CE-1E4E-B0CC-28990F803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141CE-B858-2546-A6B9-C9C883424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C4816-F582-D94D-99DD-6A05BBDF96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213379-4879-034E-9735-84D504E89D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D29F9-6B6B-4B4B-9364-9AC3124B6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B28FC-0F58-6C4E-ACA9-CAE89679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526C68-BBFC-0642-BBF8-1949AEB4C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46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A8171-56AA-6A43-8AEC-4630581F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0562D-643D-F344-A9E8-41577A0E7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1323AE-BF0C-D442-A056-026E9D61A3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380D68-F506-2A4F-A7D2-A7BA011CBD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933005-93C0-0B4B-B8EC-2686F40208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7CB896-57BD-1145-9723-AC4DE0AA8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4A7DA3-991A-4E4A-9281-F438BD318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E2417C-0F62-464F-9CBE-7D7B32EF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54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093DB-65CC-D648-AAE6-998AD728D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1549E-E08F-5D44-B261-8BDEE3A2D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5121A-B435-974E-962A-E9C689554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33F6D1-97FD-4449-92D6-A599AAFD6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62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1F55E8-2055-7447-A73B-1820AACC0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5AFCE1-2EEF-3E40-99D7-D98B3831D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AA356B-32B8-BA49-9D0B-8C746EDDC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305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E8DC9-E343-5E4F-B994-A243F7619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7AAE9-4DB7-3A42-BC41-EF32E5EA9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FD002-92EB-724E-9560-E5B8AC4E58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C57604-D521-5F48-A70A-85470D86B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3C65F-6698-1447-9CBB-94312EDD1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816FE1-6443-BE4A-8923-C14956C8B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239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5A43B-9F48-0941-90CE-1EA6B77C2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86C2B6-C5B5-E941-86CB-39A78E97B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1DB81-0B7D-4241-A617-B762BBAB7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A682FD-0A06-F84C-8F0B-2FA326D8F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1D921-4AA8-D945-8857-CAB171385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4ED4A6-E7CC-A045-BD77-06F15666C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06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7E524D-E59B-ED42-B4C2-8A7F62CF0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E13F4-EC88-3B4B-AC0B-DDC00E670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E8EF-BB1F-DD45-BFEA-196B98C533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EF49B-CE2C-2840-82CD-8C0A3B9DF68F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AD0B8-E236-AB4A-86AC-470BFE1482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D5316-9659-754B-AFA9-317284E392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A41F02-ACFB-8C4F-85E1-A9203940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901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Benchmarking_past_present_future#S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Benchmarking_past_present_future/blob/master/README.md#Ming" TargetMode="External"/><Relationship Id="rId2" Type="http://schemas.openxmlformats.org/officeDocument/2006/relationships/hyperlink" Target="https://github.com/kwchurch/Benchmarking_past_present_future#S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kwchurch/Benchmarking_past_present_future/blob/master/README.md#Ryant" TargetMode="External"/><Relationship Id="rId4" Type="http://schemas.openxmlformats.org/officeDocument/2006/relationships/hyperlink" Target="https://github.com/kwchurch/Benchmarking_past_present_future/blob/master/README.md#W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icrosoft.com/ai/chinese-to-english-translator-mileston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~cgpotts/talks/potts-acl2021-slides-handout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~cgpotts/talks/potts-acl2021-slides-handout.pdf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E0E31-F24F-9344-93E5-0F09DF744C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Zoom Session 5 (Present 2 of 2)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81BEF-8179-3D4F-8B0F-4A9F66A08E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Ellen Voorhees</a:t>
            </a:r>
          </a:p>
          <a:p>
            <a:r>
              <a:rPr lang="en-US" dirty="0">
                <a:hlinkClick r:id="rId3"/>
              </a:rPr>
              <a:t>https://github.com/kwchurch/Benchmarking_past_present_future - S5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948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6F231C3-8765-2546-A384-A027EB9C2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Benchmarking </a:t>
            </a:r>
            <a:r>
              <a:rPr lang="en-US" dirty="0">
                <a:sym typeface="Wingdings" pitchFamily="2" charset="2"/>
              </a:rPr>
              <a:t> </a:t>
            </a:r>
            <a:br>
              <a:rPr lang="en-US" dirty="0">
                <a:sym typeface="Wingdings" pitchFamily="2" charset="2"/>
              </a:rPr>
            </a:br>
            <a:r>
              <a:rPr lang="en-US" dirty="0">
                <a:sym typeface="Wingdings" pitchFamily="2" charset="2"/>
              </a:rPr>
              <a:t>Realistic Expectations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8B5CFCD-A3F4-9C4B-A519-9EE79B3D1A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0E6797-62EA-5843-85D7-0AE8AEA2F8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62289" y="2505075"/>
            <a:ext cx="4912784" cy="3684588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593F41D-6F8A-B947-8DCD-08BF21FF41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Winter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2BA277-2147-1347-942E-DA22D680241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07063" y="2505075"/>
            <a:ext cx="4913462" cy="368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002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D1F85-727A-1844-9B4F-AC2AFF21E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Zoom Session 4: Future</a:t>
            </a:r>
            <a:br>
              <a:rPr lang="en-US" dirty="0"/>
            </a:br>
            <a:r>
              <a:rPr lang="en-US" sz="3100" dirty="0">
                <a:hlinkClick r:id="rId2"/>
              </a:rPr>
              <a:t>https://github.com/kwchurch/Benchmarking_past_present_future#S4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0572-A641-0B4B-B902-CEFFDB851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Moderator: Ellen Voorhees</a:t>
            </a:r>
          </a:p>
          <a:p>
            <a:pPr lvl="1"/>
            <a:r>
              <a:rPr lang="en-US" dirty="0">
                <a:hlinkClick r:id="rId3"/>
              </a:rPr>
              <a:t>Nan Duan, Qi Zhang and Ming Zhou</a:t>
            </a:r>
            <a:endParaRPr lang="en-US" dirty="0"/>
          </a:p>
          <a:p>
            <a:pPr lvl="1"/>
            <a:r>
              <a:rPr lang="en-US" u="sng" dirty="0">
                <a:hlinkClick r:id="rId4"/>
              </a:rPr>
              <a:t>Hua Wu and Jing Liu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Neville Ryant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550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B022F-160B-324A-87BC-D17712887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 Industry Perspective</a:t>
            </a:r>
            <a:br>
              <a:rPr lang="en-US" dirty="0"/>
            </a:br>
            <a:r>
              <a:rPr lang="en-US" dirty="0"/>
              <a:t>Hua Wu and Jing Liu (Baidu)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AEFDE-C667-1740-BA32-82370FC87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Outlines some of the ways benchmark tasks are not representative of tasks that industry cares about. </a:t>
            </a:r>
          </a:p>
          <a:p>
            <a:r>
              <a:rPr lang="en-US" dirty="0"/>
              <a:t>It also describes a suite of benchmarks Baidu is creating to address these shortcomings and an open-source project called LUGE focused on building NLP benchmarks for Chinese NLP.   </a:t>
            </a:r>
          </a:p>
        </p:txBody>
      </p:sp>
    </p:spTree>
    <p:extLst>
      <p:ext uri="{BB962C8B-B14F-4D97-AF65-F5344CB8AC3E}">
        <p14:creationId xmlns:p14="http://schemas.microsoft.com/office/powerpoint/2010/main" val="4142143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F6076-C178-5F4F-B3D8-3C63DFBB8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Really Reaching Human Parity?</a:t>
            </a:r>
            <a:br>
              <a:rPr lang="en-US" sz="4000" dirty="0"/>
            </a:br>
            <a:r>
              <a:rPr lang="en-US" sz="3600" dirty="0"/>
              <a:t>Addressing Benchmark Issues on Robustness, Bias and Metrics</a:t>
            </a:r>
            <a:br>
              <a:rPr lang="en-US" dirty="0"/>
            </a:br>
            <a:r>
              <a:rPr lang="en-US" sz="3600" dirty="0"/>
              <a:t>Nan </a:t>
            </a:r>
            <a:r>
              <a:rPr lang="en-US" sz="3600" dirty="0" err="1"/>
              <a:t>Duan</a:t>
            </a:r>
            <a:r>
              <a:rPr lang="en-US" sz="3600" dirty="0"/>
              <a:t>, Qi Zhang and Ming Zhou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E7E9F-6ACE-D840-BAF9-C531E8CEEE3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Like the previous talk, </a:t>
            </a:r>
          </a:p>
          <a:p>
            <a:pPr lvl="1"/>
            <a:r>
              <a:rPr lang="en-US" dirty="0"/>
              <a:t>this talk also describes a benchmarking suite (XGLUE) </a:t>
            </a:r>
          </a:p>
          <a:p>
            <a:pPr lvl="1"/>
            <a:r>
              <a:rPr lang="en-US" dirty="0"/>
              <a:t>being developed at MSR Asia </a:t>
            </a:r>
          </a:p>
          <a:p>
            <a:pPr lvl="1"/>
            <a:r>
              <a:rPr lang="en-US" dirty="0"/>
              <a:t>designed to be a comprehensive multi-lingual test set for NLP.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6F3B34-3B01-F247-AAF7-7BBA17FA03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840887"/>
            <a:ext cx="5181600" cy="4320813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7AF1EAF-4FDA-7E46-9B82-0B86611AD121}"/>
              </a:ext>
            </a:extLst>
          </p:cNvPr>
          <p:cNvSpPr/>
          <p:nvPr/>
        </p:nvSpPr>
        <p:spPr>
          <a:xfrm>
            <a:off x="4747846" y="6176963"/>
            <a:ext cx="70197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https://blogs.microsoft.com/ai/chinese-to-english-translator-milestone/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7293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3EBD776-43FF-DB45-9671-98FCD28AD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350" y="0"/>
            <a:ext cx="91373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4EE4096-0BA1-1A48-9790-ED0865F3C45B}"/>
              </a:ext>
            </a:extLst>
          </p:cNvPr>
          <p:cNvSpPr/>
          <p:nvPr/>
        </p:nvSpPr>
        <p:spPr>
          <a:xfrm>
            <a:off x="304799" y="6144456"/>
            <a:ext cx="74113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https://web.stanford.edu/~cgpotts/talks/potts-acl2021-slides-handout.pdf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84837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435600-1EE6-9142-A682-2E1FF02F8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950" y="0"/>
            <a:ext cx="9160099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8813863-3958-3549-AB6C-DFB902D9394D}"/>
              </a:ext>
            </a:extLst>
          </p:cNvPr>
          <p:cNvSpPr/>
          <p:nvPr/>
        </p:nvSpPr>
        <p:spPr>
          <a:xfrm>
            <a:off x="304799" y="6144456"/>
            <a:ext cx="74113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https://web.stanford.edu/~cgpotts/talks/potts-acl2021-slides-handout.pdf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0262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Benchmarking for diarization:…"/>
          <p:cNvSpPr txBox="1">
            <a:spLocks noGrp="1"/>
          </p:cNvSpPr>
          <p:nvPr>
            <p:ph type="ctrTitle"/>
          </p:nvPr>
        </p:nvSpPr>
        <p:spPr>
          <a:xfrm>
            <a:off x="438671" y="736600"/>
            <a:ext cx="11314659" cy="21336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defRPr sz="8700" spc="-87"/>
            </a:pPr>
            <a:r>
              <a:rPr sz="5400" dirty="0"/>
              <a:t>Benchmarking for </a:t>
            </a:r>
            <a:r>
              <a:rPr sz="5400" dirty="0" err="1"/>
              <a:t>diarization</a:t>
            </a:r>
            <a:r>
              <a:rPr sz="5400" dirty="0"/>
              <a:t>:</a:t>
            </a:r>
          </a:p>
          <a:p>
            <a:pPr>
              <a:defRPr sz="8700" spc="-87"/>
            </a:pPr>
            <a:r>
              <a:rPr sz="5400" dirty="0"/>
              <a:t>Lessons from the DIHARD evaluation series  </a:t>
            </a:r>
          </a:p>
        </p:txBody>
      </p:sp>
      <p:sp>
        <p:nvSpPr>
          <p:cNvPr id="153" name="Neville Ryant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defTabSz="334328">
              <a:defRPr sz="4860" spc="-48"/>
            </a:pPr>
            <a:r>
              <a:rPr dirty="0"/>
              <a:t>Neville </a:t>
            </a:r>
            <a:r>
              <a:rPr dirty="0" err="1"/>
              <a:t>Ryant</a:t>
            </a:r>
            <a:endParaRPr dirty="0"/>
          </a:p>
          <a:p>
            <a:pPr defTabSz="334328">
              <a:defRPr sz="4860" spc="-48"/>
            </a:pPr>
            <a:r>
              <a:rPr dirty="0"/>
              <a:t>Linguistic Data Consortium</a:t>
            </a:r>
          </a:p>
          <a:p>
            <a:pPr defTabSz="334328">
              <a:defRPr sz="2106" spc="-21">
                <a:latin typeface="LM Sans 10"/>
                <a:ea typeface="LM Sans 10"/>
                <a:cs typeface="LM Sans 10"/>
                <a:sym typeface="Latin Modern Sans 10 Oblique"/>
              </a:defRPr>
            </a:pPr>
            <a:r>
              <a:rPr dirty="0" err="1"/>
              <a:t>nryant@ldc.upenn.edu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249762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B309E-1826-0C46-9FE9-4A136DD0A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DIHARD is Hard</a:t>
            </a:r>
            <a:br>
              <a:rPr lang="en-US" dirty="0"/>
            </a:br>
            <a:r>
              <a:rPr lang="en-US" dirty="0"/>
              <a:t>Neville </a:t>
            </a:r>
            <a:r>
              <a:rPr lang="en-US" dirty="0" err="1"/>
              <a:t>Ryant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EAC366-1704-024B-93E0-F93EF7E7AA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Diarization</a:t>
            </a:r>
            <a:r>
              <a:rPr lang="en-US" dirty="0"/>
              <a:t>: Who spoke when</a:t>
            </a:r>
          </a:p>
          <a:p>
            <a:pPr lvl="1"/>
            <a:r>
              <a:rPr lang="en-US" dirty="0"/>
              <a:t>Input: Audio</a:t>
            </a:r>
          </a:p>
          <a:p>
            <a:pPr lvl="1"/>
            <a:r>
              <a:rPr lang="en-US" dirty="0"/>
              <a:t>Output: Turns = intervals + colors</a:t>
            </a:r>
          </a:p>
          <a:p>
            <a:pPr lvl="1"/>
            <a:endParaRPr lang="en-US" dirty="0"/>
          </a:p>
          <a:p>
            <a:pPr defTabSz="457200">
              <a:lnSpc>
                <a:spcPct val="100000"/>
              </a:lnSpc>
              <a:defRPr sz="3500">
                <a:solidFill>
                  <a:srgbClr val="C0000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rPr lang="en-US" sz="1600" dirty="0"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Terry Gross:    </a:t>
            </a:r>
            <a:r>
              <a:rPr lang="en-US" sz="1600" dirty="0"/>
              <a:t>Did you get any royalties since you'd already sold the song?</a:t>
            </a:r>
          </a:p>
          <a:p>
            <a:pPr defTabSz="457200">
              <a:lnSpc>
                <a:spcPct val="100000"/>
              </a:lnSpc>
              <a:defRPr sz="3500">
                <a:solidFill>
                  <a:srgbClr val="0070C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rPr lang="en-US" sz="1600" dirty="0"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Willie Nelson:  </a:t>
            </a:r>
            <a:r>
              <a:rPr lang="en-US" sz="1600" dirty="0"/>
              <a:t>Not really. {laughs} Not really.</a:t>
            </a:r>
            <a:endParaRPr lang="en-US" sz="1600" dirty="0">
              <a:solidFill>
                <a:srgbClr val="000000"/>
              </a:solidFill>
            </a:endParaRPr>
          </a:p>
          <a:p>
            <a:pPr defTabSz="457200">
              <a:lnSpc>
                <a:spcPct val="100000"/>
              </a:lnSpc>
              <a:defRPr sz="3500">
                <a:solidFill>
                  <a:srgbClr val="C0000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rPr lang="en-US" sz="1600" dirty="0"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Terry Gross:    </a:t>
            </a:r>
            <a:r>
              <a:rPr lang="en-US" sz="1600" dirty="0"/>
              <a:t>Would you- would you sing us a bit of the "Family Bible” and tell us what went into the writing of it?</a:t>
            </a:r>
            <a:endParaRPr lang="en-US" sz="1600" dirty="0">
              <a:solidFill>
                <a:srgbClr val="000000"/>
              </a:solidFill>
            </a:endParaRPr>
          </a:p>
          <a:p>
            <a:pPr defTabSz="457200">
              <a:lnSpc>
                <a:spcPct val="100000"/>
              </a:lnSpc>
              <a:defRPr sz="3500">
                <a:solidFill>
                  <a:srgbClr val="0070C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rPr lang="en-US" sz="1600" dirty="0"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Willie Nelson:  </a:t>
            </a:r>
            <a:r>
              <a:rPr lang="en-US" sz="1600" dirty="0"/>
              <a:t>Well, this is sort of autobiographical, or practically 100 percent  autobiographical.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53631A-DBD6-344E-85CD-FEA2C7393E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What were we thinking?</a:t>
            </a:r>
          </a:p>
          <a:p>
            <a:pPr lvl="1"/>
            <a:r>
              <a:rPr lang="en-US" dirty="0"/>
              <a:t>Literature was too rosy</a:t>
            </a:r>
          </a:p>
          <a:p>
            <a:pPr lvl="1"/>
            <a:r>
              <a:rPr lang="en-US" dirty="0" err="1"/>
              <a:t>Diarization</a:t>
            </a:r>
            <a:r>
              <a:rPr lang="en-US" dirty="0"/>
              <a:t> was declared ``solved’’</a:t>
            </a:r>
          </a:p>
          <a:p>
            <a:pPr lvl="2"/>
            <a:r>
              <a:rPr lang="en-US" dirty="0"/>
              <a:t>Promised to ship a solution</a:t>
            </a:r>
          </a:p>
          <a:p>
            <a:pPr lvl="2"/>
            <a:r>
              <a:rPr lang="en-US" dirty="0"/>
              <a:t>Ran out of time</a:t>
            </a:r>
          </a:p>
          <a:p>
            <a:pPr lvl="2"/>
            <a:r>
              <a:rPr lang="en-US" dirty="0"/>
              <a:t>We shipped what we had, but…</a:t>
            </a:r>
          </a:p>
          <a:p>
            <a:pPr lvl="1"/>
            <a:r>
              <a:rPr lang="en-US" dirty="0"/>
              <a:t>Plan B: Seek help from community</a:t>
            </a:r>
          </a:p>
          <a:p>
            <a:r>
              <a:rPr lang="en-US" dirty="0"/>
              <a:t>Purpose of JSALT workshop</a:t>
            </a:r>
          </a:p>
          <a:p>
            <a:pPr lvl="1"/>
            <a:r>
              <a:rPr lang="en-US" dirty="0"/>
              <a:t>Reality check / reset expectations</a:t>
            </a:r>
          </a:p>
          <a:p>
            <a:pPr lvl="2"/>
            <a:r>
              <a:rPr lang="en-US" dirty="0"/>
              <a:t>Convince everyone: not ``solved’’</a:t>
            </a:r>
          </a:p>
          <a:p>
            <a:pPr lvl="2"/>
            <a:r>
              <a:rPr lang="en-US" dirty="0" err="1"/>
              <a:t>Ryant</a:t>
            </a:r>
            <a:r>
              <a:rPr lang="en-US" dirty="0"/>
              <a:t> talks about beating folks up…</a:t>
            </a:r>
          </a:p>
          <a:p>
            <a:pPr lvl="1"/>
            <a:r>
              <a:rPr lang="en-US" dirty="0"/>
              <a:t>Encourage more work</a:t>
            </a:r>
          </a:p>
          <a:p>
            <a:pPr lvl="2"/>
            <a:r>
              <a:rPr lang="en-US" dirty="0"/>
              <a:t>IBM could not afford to do </a:t>
            </a:r>
          </a:p>
          <a:p>
            <a:pPr lvl="3"/>
            <a:r>
              <a:rPr lang="en-US" dirty="0"/>
              <a:t>what needed to be done </a:t>
            </a:r>
          </a:p>
          <a:p>
            <a:pPr lvl="2"/>
            <a:r>
              <a:rPr lang="en-US" dirty="0"/>
              <a:t>to make our product </a:t>
            </a:r>
          </a:p>
          <a:p>
            <a:pPr lvl="3"/>
            <a:r>
              <a:rPr lang="en-US" dirty="0"/>
              <a:t>meet customer expectations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rry Gross:    Did you get any royalties since you'd already sold the song?…">
            <a:extLst>
              <a:ext uri="{FF2B5EF4-FFF2-40B4-BE49-F238E27FC236}">
                <a16:creationId xmlns:a16="http://schemas.microsoft.com/office/drawing/2014/main" id="{A8F36C7E-CD10-7347-BFB9-DB36E2CDFBFD}"/>
              </a:ext>
            </a:extLst>
          </p:cNvPr>
          <p:cNvSpPr txBox="1"/>
          <p:nvPr/>
        </p:nvSpPr>
        <p:spPr>
          <a:xfrm>
            <a:off x="803340" y="4473933"/>
            <a:ext cx="11781237" cy="348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defRPr sz="3500">
                <a:solidFill>
                  <a:srgbClr val="C0000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endParaRPr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0838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A303F-B425-8F49-BBCF-6FB281741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did we think it would be easy?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AAD97C-F5F3-004F-A836-EEC0A8D2C6E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782094"/>
            <a:ext cx="5181600" cy="2438400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0488BDC-3450-4F40-9DC7-EAF3AFB91E2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274094"/>
            <a:ext cx="51816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746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</TotalTime>
  <Words>454</Words>
  <Application>Microsoft Macintosh PowerPoint</Application>
  <PresentationFormat>Widescreen</PresentationFormat>
  <Paragraphs>54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Calibri Light</vt:lpstr>
      <vt:lpstr>Canela Text Regular</vt:lpstr>
      <vt:lpstr>Latin Modern Sans 10 Bold</vt:lpstr>
      <vt:lpstr>Latin Modern Sans 10 Oblique</vt:lpstr>
      <vt:lpstr>Latin Modern Sans 10 Regular</vt:lpstr>
      <vt:lpstr>LM Sans 10</vt:lpstr>
      <vt:lpstr>Wingdings</vt:lpstr>
      <vt:lpstr>Office Theme</vt:lpstr>
      <vt:lpstr>Introduction to Zoom Session 5 (Present 2 of 2)</vt:lpstr>
      <vt:lpstr>Zoom Session 4: Future https://github.com/kwchurch/Benchmarking_past_present_future#S4 </vt:lpstr>
      <vt:lpstr>An Industry Perspective Hua Wu and Jing Liu (Baidu)</vt:lpstr>
      <vt:lpstr>Really Reaching Human Parity? Addressing Benchmark Issues on Robustness, Bias and Metrics Nan Duan, Qi Zhang and Ming Zhou</vt:lpstr>
      <vt:lpstr>PowerPoint Presentation</vt:lpstr>
      <vt:lpstr>PowerPoint Presentation</vt:lpstr>
      <vt:lpstr>Benchmarking for diarization: Lessons from the DIHARD evaluation series  </vt:lpstr>
      <vt:lpstr>DIHARD is Hard Neville Ryant</vt:lpstr>
      <vt:lpstr>Why did we think it would be easy?</vt:lpstr>
      <vt:lpstr>Purpose of Benchmarking   Realistic Expectations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Zoom Session 4</dc:title>
  <dc:creator>Microsoft Office User</dc:creator>
  <cp:lastModifiedBy>Microsoft Office User</cp:lastModifiedBy>
  <cp:revision>19</cp:revision>
  <dcterms:created xsi:type="dcterms:W3CDTF">2021-08-03T16:12:35Z</dcterms:created>
  <dcterms:modified xsi:type="dcterms:W3CDTF">2021-08-04T04:52:49Z</dcterms:modified>
</cp:coreProperties>
</file>

<file path=docProps/thumbnail.jpeg>
</file>